
<file path=[Content_Types].xml><?xml version="1.0" encoding="utf-8"?>
<Types xmlns="http://schemas.openxmlformats.org/package/2006/content-types"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9144000" cy="5143500"/>
  <p:notesSz cx="6858000" cy="9144000"/>
  <p:embeddedFontLst>
    <p:embeddedFont>
      <p:font typeface="Libre Franklin"/>
      <p:regular r:id="rId25"/>
      <p:bold r:id="rId26"/>
      <p:italic r:id="rId27"/>
      <p:boldItalic r:id="rId28"/>
    </p:embeddedFont>
    <p:embeddedFont>
      <p:font typeface="Noto Sans" panose="020B0502040504020204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cher Lim" initials="" lastIdx="1" clrIdx="0"/>
  <p:cmAuthor id="1" name="Cyrus Kazi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3E32751-00F5-4D7A-BC9E-7533CAE174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8T20:42:20.784" idx="1">
    <p:pos x="750" y="317"/>
    <p:text>@janice@wevise.org For the why partner slides, I'm wondering if we can add detail re: our focus on technical mentorship? I feel like that's part of our unique value prop.
Maybe something like "Layered programming and an in-house platform built around the goal of centering technical growth via 1:1 relationships, community, and refined backend matching processes"
^Just spitballing but wanted to offer a recommendation for you to consider! (Feel free to edit it ofc)
_Assigned to janice@wevise.org_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0T20:53:33.012" idx="1">
    <p:pos x="6000" y="0"/>
    <p:text>complicated and expensive. Costs between $1,200 to $1,900 per match and about $153K on average. Primarily because of administrative stuff, tbh. Our tech-enabled matching, mentoring, and cross-platform functionality can bring that cost down by TBD. I would suggest a monetary aspect of partnering with us.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78ec3bf82_0_34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c78ec3bf82_0_34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78ec3bf82_0_28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c78ec3bf82_0_28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78ec3bf82_0_39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78ec3bf82_0_39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1e993a274871f5_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1e993a274871f5_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Image links to dev site to make accounts.</a:t>
            </a:r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c78ec3bf82_0_44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c78ec3bf82_0_44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f1b57c476_0_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f1b57c476_0_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78ec3bf82_0_49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c78ec3bf82_0_49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c78ec3bf82_0_1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c78ec3bf82_0_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1e993a274871f5_4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1e993a274871f5_4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78ec3bf82_0_3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78ec3bf82_0_3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1e993a274871f5_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1e993a274871f5_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78ec3bf82_0_13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78ec3bf82_0_1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4446"/>
              </a:buClr>
              <a:buSzPts val="1600"/>
              <a:buChar char="●"/>
            </a:pPr>
            <a:r>
              <a:rPr lang="en-GB" sz="1600">
                <a:solidFill>
                  <a:srgbClr val="204446"/>
                </a:solidFill>
              </a:rPr>
              <a:t>Matches take into account multiple different facets beyond the request itself</a:t>
            </a:r>
            <a:endParaRPr sz="1600">
              <a:solidFill>
                <a:srgbClr val="204446"/>
              </a:solidFill>
            </a:endParaRPr>
          </a:p>
          <a:p>
            <a:pPr marL="914400" lvl="1" indent="-3302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00"/>
              <a:buChar char="○"/>
            </a:pPr>
            <a:r>
              <a:rPr lang="en-GB" sz="1600">
                <a:solidFill>
                  <a:srgbClr val="204446"/>
                </a:solidFill>
              </a:rPr>
              <a:t>Similar lived experiences</a:t>
            </a:r>
            <a:endParaRPr sz="1600">
              <a:solidFill>
                <a:srgbClr val="204446"/>
              </a:solidFill>
            </a:endParaRPr>
          </a:p>
          <a:p>
            <a:pPr marL="914400" lvl="1" indent="-3302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00"/>
              <a:buChar char="○"/>
            </a:pPr>
            <a:r>
              <a:rPr lang="en-GB" sz="1600">
                <a:solidFill>
                  <a:srgbClr val="204446"/>
                </a:solidFill>
              </a:rPr>
              <a:t>Gender</a:t>
            </a:r>
            <a:endParaRPr sz="1600">
              <a:solidFill>
                <a:srgbClr val="204446"/>
              </a:solidFill>
            </a:endParaRPr>
          </a:p>
          <a:p>
            <a:pPr marL="914400" lvl="1" indent="-3302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00"/>
              <a:buChar char="○"/>
            </a:pPr>
            <a:r>
              <a:rPr lang="en-GB" sz="1600">
                <a:solidFill>
                  <a:srgbClr val="204446"/>
                </a:solidFill>
              </a:rPr>
              <a:t>Language and location</a:t>
            </a:r>
            <a:endParaRPr sz="1600">
              <a:solidFill>
                <a:srgbClr val="204446"/>
              </a:solidFill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00"/>
              <a:buChar char="●"/>
            </a:pPr>
            <a:r>
              <a:rPr lang="en-GB" sz="1600">
                <a:solidFill>
                  <a:srgbClr val="204446"/>
                </a:solidFill>
              </a:rPr>
              <a:t>Mentors are sent multiple anonymized matches immediately upon finishing profile, removing lag</a:t>
            </a:r>
            <a:endParaRPr sz="1600">
              <a:solidFill>
                <a:srgbClr val="204446"/>
              </a:solidFill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>
                <a:srgbClr val="204446"/>
              </a:buClr>
              <a:buSzPts val="1600"/>
              <a:buChar char="●"/>
            </a:pPr>
            <a:r>
              <a:rPr lang="en-GB" sz="1600">
                <a:solidFill>
                  <a:srgbClr val="204446"/>
                </a:solidFill>
              </a:rPr>
              <a:t>Organizations can review matches and relationships in the system and communicate easily with users</a:t>
            </a:r>
            <a:endParaRPr lang="en-GB" sz="1600">
              <a:solidFill>
                <a:srgbClr val="204446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78ec3bf82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78ec3bf82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78ec3bf82_0_1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c78ec3bf82_0_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78ec3bf82_0_18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c78ec3bf82_0_18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f1b57c476_0_2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f1b57c476_0_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hyperlink" Target="http://wevise-dev.vercel.ap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334"/>
        </a:solidFill>
        <a:effectLst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975791" y="1476113"/>
            <a:ext cx="5192417" cy="11054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47500" y="2915448"/>
            <a:ext cx="75687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"/>
              <a:buNone/>
            </a:pPr>
            <a:r>
              <a:rPr lang="en-GB" sz="1700" b="1" i="0" u="none" strike="noStrike" cap="none">
                <a:solidFill>
                  <a:srgbClr val="F6F6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Making </a:t>
            </a:r>
            <a:r>
              <a:rPr lang="en-GB" sz="1800" b="1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careers in the technology industry more attainable through equitable access to mentorship, education, and career opportunities. </a:t>
            </a:r>
            <a:endParaRPr sz="1800" b="1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4"/>
          <p:cNvPicPr preferRelativeResize="0"/>
          <p:nvPr/>
        </p:nvPicPr>
        <p:blipFill rotWithShape="1">
          <a:blip r:embed="rId1"/>
          <a:srcRect l="8545" r="8404"/>
          <a:stretch>
            <a:fillRect/>
          </a:stretch>
        </p:blipFill>
        <p:spPr>
          <a:xfrm>
            <a:off x="0" y="0"/>
            <a:ext cx="9192770" cy="51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 txBox="1"/>
          <p:nvPr/>
        </p:nvSpPr>
        <p:spPr>
          <a:xfrm>
            <a:off x="1311450" y="62650"/>
            <a:ext cx="65211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 panose="020B0604020202020204"/>
              <a:buNone/>
            </a:pPr>
            <a:r>
              <a:rPr lang="en-GB" sz="285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Mentorship topics</a:t>
            </a:r>
            <a:endParaRPr sz="2850" b="0" i="0" u="none" strike="noStrike" cap="none">
              <a:solidFill>
                <a:srgbClr val="EBE5F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-7100" y="0"/>
            <a:ext cx="9144000" cy="1122600"/>
          </a:xfrm>
          <a:prstGeom prst="rect">
            <a:avLst/>
          </a:prstGeom>
          <a:solidFill>
            <a:srgbClr val="1933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35;p25"/>
          <p:cNvSpPr txBox="1"/>
          <p:nvPr>
            <p:ph type="title"/>
          </p:nvPr>
        </p:nvSpPr>
        <p:spPr>
          <a:xfrm>
            <a:off x="304600" y="3657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Curated</a:t>
            </a:r>
            <a:r>
              <a:rPr lang="en-GB" sz="320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matches based on multiple factors</a:t>
            </a:r>
            <a:endParaRPr>
              <a:solidFill>
                <a:srgbClr val="EBE5FD"/>
              </a:solidFill>
            </a:endParaRPr>
          </a:p>
        </p:txBody>
      </p:sp>
      <p:sp>
        <p:nvSpPr>
          <p:cNvPr id="136" name="Google Shape;136;p25"/>
          <p:cNvSpPr txBox="1"/>
          <p:nvPr>
            <p:ph type="body" idx="1"/>
          </p:nvPr>
        </p:nvSpPr>
        <p:spPr>
          <a:xfrm>
            <a:off x="311700" y="1228675"/>
            <a:ext cx="8520600" cy="22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Professional level</a:t>
            </a: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: mentors are at least one level above the mentee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Gender</a:t>
            </a: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: mentees and mentors can choose whether they prefer, require, or don’t care if their match is the same gender as them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Personal characteristics</a:t>
            </a: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 (see next slide)</a:t>
            </a:r>
            <a:endParaRPr sz="1650" b="1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Mentorship request</a:t>
            </a: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, including up to six tags and a written paragraph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Duration</a:t>
            </a: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: short, medium, long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</p:txBody>
      </p:sp>
      <p:sp>
        <p:nvSpPr>
          <p:cNvPr id="137" name="Google Shape;137;p25"/>
          <p:cNvSpPr/>
          <p:nvPr/>
        </p:nvSpPr>
        <p:spPr>
          <a:xfrm>
            <a:off x="1653900" y="3568175"/>
            <a:ext cx="5836200" cy="1502700"/>
          </a:xfrm>
          <a:prstGeom prst="roundRect">
            <a:avLst>
              <a:gd name="adj" fmla="val 16667"/>
            </a:avLst>
          </a:prstGeom>
          <a:solidFill>
            <a:srgbClr val="EBE5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193334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We believe in providing mentors with </a:t>
            </a:r>
            <a:endParaRPr sz="1800" b="1">
              <a:solidFill>
                <a:srgbClr val="193334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193334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similar lived experiences as the mentee, as</a:t>
            </a:r>
            <a:endParaRPr sz="1800" b="1">
              <a:solidFill>
                <a:srgbClr val="193334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193334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this increases empathy and allows for </a:t>
            </a:r>
            <a:endParaRPr sz="1800" b="1">
              <a:solidFill>
                <a:srgbClr val="193334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193334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targeted advice on removing barriers</a:t>
            </a:r>
            <a:endParaRPr sz="1800" b="1">
              <a:solidFill>
                <a:srgbClr val="193334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334"/>
        </a:solidFill>
        <a:effectLst/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 rotWithShape="1">
          <a:blip r:embed="rId1"/>
          <a:srcRect l="9713" r="9946"/>
          <a:stretch>
            <a:fillRect/>
          </a:stretch>
        </p:blipFill>
        <p:spPr>
          <a:xfrm>
            <a:off x="888025" y="1135025"/>
            <a:ext cx="7345849" cy="28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1122900" y="365760"/>
            <a:ext cx="68982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Examples of personal characteristics</a:t>
            </a:r>
            <a:endParaRPr sz="2850" b="1">
              <a:solidFill>
                <a:srgbClr val="EBE5F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[video for mentors and mentees]</a:t>
            </a:r>
            <a:endParaRPr lang="en-GB"/>
          </a:p>
        </p:txBody>
      </p:sp>
      <p:sp>
        <p:nvSpPr>
          <p:cNvPr id="149" name="Google Shape;149;p27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</a:p>
        </p:txBody>
      </p:sp>
      <p:pic>
        <p:nvPicPr>
          <p:cNvPr id="150" name="Google Shape;150;p27">
            <a:hlinkClick r:id="rId1"/>
          </p:cNvPr>
          <p:cNvPicPr preferRelativeResize="0"/>
          <p:nvPr/>
        </p:nvPicPr>
        <p:blipFill rotWithShape="1">
          <a:blip r:embed="rId2"/>
          <a:srcRect t="1960" b="1960"/>
          <a:stretch>
            <a:fillRect/>
          </a:stretch>
        </p:blipFill>
        <p:spPr>
          <a:xfrm>
            <a:off x="0" y="0"/>
            <a:ext cx="9144003" cy="511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334"/>
        </a:solidFill>
        <a:effectLst/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 rotWithShape="1">
          <a:blip r:embed="rId1"/>
          <a:srcRect l="20346" t="22420" r="20126" b="17902"/>
          <a:stretch>
            <a:fillRect/>
          </a:stretch>
        </p:blipFill>
        <p:spPr>
          <a:xfrm>
            <a:off x="1570050" y="795675"/>
            <a:ext cx="5981798" cy="408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/>
          <p:nvPr/>
        </p:nvSpPr>
        <p:spPr>
          <a:xfrm>
            <a:off x="3036113" y="204225"/>
            <a:ext cx="3026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User dashboard</a:t>
            </a:r>
            <a:endParaRPr sz="2850" b="1">
              <a:solidFill>
                <a:srgbClr val="EBE5F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7825" y="-7825"/>
            <a:ext cx="4306200" cy="5151300"/>
          </a:xfrm>
          <a:prstGeom prst="rect">
            <a:avLst/>
          </a:prstGeom>
          <a:solidFill>
            <a:srgbClr val="19333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971300" y="96450"/>
            <a:ext cx="1605315" cy="492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882117" y="470977"/>
            <a:ext cx="1954033" cy="409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 txBox="1"/>
          <p:nvPr/>
        </p:nvSpPr>
        <p:spPr>
          <a:xfrm>
            <a:off x="448075" y="640080"/>
            <a:ext cx="35478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Emails received by the mentor, with organizational branding </a:t>
            </a:r>
            <a:endParaRPr sz="2850">
              <a:solidFill>
                <a:srgbClr val="EBE5FD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334"/>
        </a:solidFill>
        <a:effectLst/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676400" y="755475"/>
            <a:ext cx="5779200" cy="43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0"/>
          <p:cNvSpPr txBox="1"/>
          <p:nvPr/>
        </p:nvSpPr>
        <p:spPr>
          <a:xfrm>
            <a:off x="1556250" y="176375"/>
            <a:ext cx="60315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Org admin dashboard</a:t>
            </a:r>
            <a:endParaRPr sz="2850" b="1">
              <a:solidFill>
                <a:srgbClr val="EBE5F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/>
          <p:nvPr/>
        </p:nvSpPr>
        <p:spPr>
          <a:xfrm>
            <a:off x="-7100" y="0"/>
            <a:ext cx="9144000" cy="1122600"/>
          </a:xfrm>
          <a:prstGeom prst="rect">
            <a:avLst/>
          </a:prstGeom>
          <a:solidFill>
            <a:srgbClr val="1933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32"/>
          <p:cNvSpPr txBox="1"/>
          <p:nvPr>
            <p:ph type="title"/>
          </p:nvPr>
        </p:nvSpPr>
        <p:spPr>
          <a:xfrm>
            <a:off x="311700" y="3657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Nonprofit pricing</a:t>
            </a:r>
            <a:endParaRPr sz="2850">
              <a:solidFill>
                <a:srgbClr val="EBE5FD"/>
              </a:solidFill>
            </a:endParaRPr>
          </a:p>
        </p:txBody>
      </p:sp>
      <p:sp>
        <p:nvSpPr>
          <p:cNvPr id="184" name="Google Shape;184;p32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Free for first program, beyond spreading the word and committing to bring in commensurate mentors</a:t>
            </a:r>
            <a:endParaRPr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$10/mentee/month, plus $200 setup fee: $3,200 for 50 mentees in a six month program</a:t>
            </a:r>
            <a:endParaRPr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$25/mentee/month, plus $200 setup fee: $7,700 for 50 mentees in a six month program (vs cost of half time person @ $33,250)</a:t>
            </a:r>
            <a:endParaRPr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i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Grantwriting support, including sample language, to help cover these costs is also available.</a:t>
            </a:r>
            <a:endParaRPr i="1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241500" y="1747450"/>
            <a:ext cx="3305100" cy="22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GB" sz="1100" b="1" i="0" u="none" strike="noStrike" cap="none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Wevise</a:t>
            </a:r>
            <a:r>
              <a:rPr lang="en-GB" sz="1100" i="0" u="none" strike="noStrike" cap="none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 is an online platform that provides free mentorship for those seeking a career in tech</a:t>
            </a:r>
            <a:r>
              <a:rPr lang="en-GB" sz="1100" b="1" i="0" u="none" strike="noStrike" cap="none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.</a:t>
            </a:r>
            <a:endParaRPr sz="1100" b="1" i="0" u="none" strike="noStrike" cap="none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GB" sz="110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Our algorithm instantly</a:t>
            </a:r>
            <a:r>
              <a:rPr lang="en-GB" sz="1100" i="0" u="none" strike="noStrike" cap="none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 curates matches based on specific needs, interests, background, and experience. </a:t>
            </a:r>
            <a:endParaRPr sz="1100" i="0" u="none" strike="noStrike" cap="none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GB" sz="1100" b="1" i="0" u="none" strike="noStrike" cap="none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Wevise levels the playing field in tech, ensuring that all people have access to mentorship from people who have similar lived experiences.</a:t>
            </a:r>
            <a:endParaRPr sz="1100" b="1" i="0" u="none" strike="noStrike" cap="none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87925" y="750325"/>
            <a:ext cx="3078052" cy="6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775100" y="704125"/>
            <a:ext cx="5076976" cy="3545949"/>
          </a:xfrm>
          <a:prstGeom prst="rect">
            <a:avLst/>
          </a:prstGeom>
          <a:noFill/>
          <a:ln>
            <a:noFill/>
          </a:ln>
          <a:effectLst>
            <a:outerShdw blurRad="271463" dist="57150" dir="6000000" algn="bl" rotWithShape="0">
              <a:srgbClr val="000000">
                <a:alpha val="51000"/>
              </a:srgbClr>
            </a:outerShdw>
          </a:effectLst>
        </p:spPr>
      </p:pic>
      <p:pic>
        <p:nvPicPr>
          <p:cNvPr id="63" name="Google Shape;63;p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101674" y="1293578"/>
            <a:ext cx="1504181" cy="1699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446"/>
        </a:solidFill>
        <a:effectLst/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037248" y="0"/>
            <a:ext cx="510675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661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1190850" y="503350"/>
            <a:ext cx="5390700" cy="139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5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Why partner with Wevise?</a:t>
            </a:r>
            <a:endParaRPr sz="2850" b="1">
              <a:solidFill>
                <a:srgbClr val="EBE5FD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639"/>
        </a:solidFill>
        <a:effectLst/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914757" y="1"/>
            <a:ext cx="522924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Mentoring programs are complicated</a:t>
            </a:r>
            <a:endParaRPr sz="2850">
              <a:solidFill>
                <a:srgbClr val="EBE5FD"/>
              </a:solidFill>
            </a:endParaRPr>
          </a:p>
        </p:txBody>
      </p:sp>
      <p:sp>
        <p:nvSpPr>
          <p:cNvPr id="77" name="Google Shape;77;p16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F6F6"/>
              </a:buClr>
              <a:buSzPts val="1800"/>
              <a:buFont typeface="Noto Sans" panose="020B0502040504020204"/>
              <a:buChar char="●"/>
            </a:pPr>
            <a:r>
              <a:rPr lang="en-GB">
                <a:solidFill>
                  <a:srgbClr val="F6F6F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Often added on top of other programs, taking away time </a:t>
            </a:r>
            <a:endParaRPr>
              <a:solidFill>
                <a:srgbClr val="F6F6F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F6F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from core competencies and foci</a:t>
            </a:r>
            <a:endParaRPr>
              <a:solidFill>
                <a:srgbClr val="F6F6F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6F6F6"/>
              </a:buClr>
              <a:buSzPts val="1800"/>
              <a:buFont typeface="Noto Sans" panose="020B0502040504020204"/>
              <a:buChar char="●"/>
            </a:pPr>
            <a:r>
              <a:rPr lang="en-GB">
                <a:solidFill>
                  <a:srgbClr val="F6F6F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Difficult to find the right (or enough) mentors–if a match isn’t </a:t>
            </a:r>
            <a:endParaRPr>
              <a:solidFill>
                <a:srgbClr val="F6F6F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F6F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right, the mentee often doesn’t have another choice</a:t>
            </a:r>
            <a:endParaRPr>
              <a:solidFill>
                <a:srgbClr val="F6F6F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6F6F6"/>
              </a:buClr>
              <a:buSzPts val="1800"/>
              <a:buFont typeface="Noto Sans" panose="020B0502040504020204"/>
              <a:buChar char="●"/>
            </a:pPr>
            <a:r>
              <a:rPr lang="en-GB">
                <a:solidFill>
                  <a:srgbClr val="F6F6F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Mentoring program managers are often not trained </a:t>
            </a:r>
            <a:endParaRPr>
              <a:solidFill>
                <a:srgbClr val="F6F6F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F6F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in mentorship programs, don’t have time to run </a:t>
            </a:r>
            <a:endParaRPr>
              <a:solidFill>
                <a:srgbClr val="F6F6F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6F6F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another program, and don’t have the tools </a:t>
            </a:r>
            <a:endParaRPr>
              <a:solidFill>
                <a:srgbClr val="F6F6F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rgbClr val="F6F6F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to be effective</a:t>
            </a:r>
            <a:endParaRPr>
              <a:solidFill>
                <a:srgbClr val="F6F6F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-7100" y="0"/>
            <a:ext cx="9144000" cy="1118100"/>
          </a:xfrm>
          <a:prstGeom prst="rect">
            <a:avLst/>
          </a:prstGeom>
          <a:solidFill>
            <a:srgbClr val="1933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</a:t>
            </a:r>
            <a:r>
              <a:rPr lang="en-GB" sz="320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reating a more impactful mentoring program</a:t>
            </a:r>
            <a:endParaRPr sz="3150">
              <a:solidFill>
                <a:srgbClr val="EBE5FD"/>
              </a:solidFill>
            </a:endParaRPr>
          </a:p>
        </p:txBody>
      </p:sp>
      <p:sp>
        <p:nvSpPr>
          <p:cNvPr id="91" name="Google Shape;91;p18"/>
          <p:cNvSpPr txBox="1"/>
          <p:nvPr>
            <p:ph type="body" idx="1"/>
          </p:nvPr>
        </p:nvSpPr>
        <p:spPr>
          <a:xfrm>
            <a:off x="616500" y="1381075"/>
            <a:ext cx="8520600" cy="33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33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Curated best matches beyond just career and industry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914400" lvl="1" indent="-333375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○"/>
            </a:pP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Similar lived experiences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914400" lvl="1" indent="-333375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○"/>
            </a:pP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Gender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914400" lvl="1" indent="-333375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○"/>
            </a:pP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Language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3375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Profiles, onboarding, and training on the platform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3375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Immediate matching and multiple options for mentors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3375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●"/>
            </a:pP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Organization portal to view mentoring matches and relationships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914400" lvl="1" indent="-333375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204446"/>
              </a:buClr>
              <a:buSzPts val="1650"/>
              <a:buFont typeface="Noto Sans" panose="020B0502040504020204"/>
              <a:buChar char="○"/>
            </a:pP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Program managers run the program from the platform with reports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3375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204446"/>
              </a:buClr>
              <a:buSzPts val="1650"/>
              <a:buChar char="●"/>
            </a:pPr>
            <a:r>
              <a:rPr lang="en-GB" sz="1650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Coming soon</a:t>
            </a:r>
            <a:r>
              <a:rPr lang="en-GB" sz="1650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: scheduling support, video conferencing, chat, multi-lingual support</a:t>
            </a:r>
            <a:endParaRPr sz="1650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1"/>
          <a:srcRect b="9477"/>
          <a:stretch>
            <a:fillRect/>
          </a:stretch>
        </p:blipFill>
        <p:spPr>
          <a:xfrm>
            <a:off x="7491175" y="1687375"/>
            <a:ext cx="1474475" cy="12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-7100" y="0"/>
            <a:ext cx="9144000" cy="1118100"/>
          </a:xfrm>
          <a:prstGeom prst="rect">
            <a:avLst/>
          </a:prstGeom>
          <a:solidFill>
            <a:srgbClr val="1933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19"/>
          <p:cNvSpPr/>
          <p:nvPr/>
        </p:nvSpPr>
        <p:spPr>
          <a:xfrm>
            <a:off x="1757250" y="4098250"/>
            <a:ext cx="5629500" cy="819000"/>
          </a:xfrm>
          <a:prstGeom prst="roundRect">
            <a:avLst>
              <a:gd name="adj" fmla="val 16667"/>
            </a:avLst>
          </a:prstGeom>
          <a:solidFill>
            <a:srgbClr val="EBE5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800" b="1">
                <a:solidFill>
                  <a:srgbClr val="204446"/>
                </a:solidFill>
              </a:rPr>
              <a:t>In all options, the organization has admin access</a:t>
            </a:r>
            <a:endParaRPr sz="1800" b="1">
              <a:solidFill>
                <a:srgbClr val="204446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800" b="1">
                <a:solidFill>
                  <a:srgbClr val="204446"/>
                </a:solidFill>
              </a:rPr>
              <a:t>to review the mentees and their progress.</a:t>
            </a:r>
            <a:endParaRPr lang="en-GB" sz="1800" b="1">
              <a:solidFill>
                <a:srgbClr val="204446"/>
              </a:solidFill>
            </a:endParaRPr>
          </a:p>
        </p:txBody>
      </p:sp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EBE5F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Options to fit the needs of your organization</a:t>
            </a:r>
            <a:endParaRPr>
              <a:solidFill>
                <a:srgbClr val="EBE5FD"/>
              </a:solidFill>
            </a:endParaRPr>
          </a:p>
        </p:txBody>
      </p:sp>
      <p:sp>
        <p:nvSpPr>
          <p:cNvPr id="100" name="Google Shape;100;p19"/>
          <p:cNvSpPr txBox="1"/>
          <p:nvPr>
            <p:ph type="body" idx="1"/>
          </p:nvPr>
        </p:nvSpPr>
        <p:spPr>
          <a:xfrm>
            <a:off x="616500" y="1380744"/>
            <a:ext cx="8520600" cy="2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0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4446"/>
              </a:buClr>
              <a:buSzPct val="100000"/>
              <a:buChar char="●"/>
            </a:pPr>
            <a:r>
              <a:rPr lang="en-GB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Shared </a:t>
            </a:r>
            <a:r>
              <a:rPr lang="en-GB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mentors</a:t>
            </a:r>
            <a:r>
              <a:rPr lang="en-GB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: Mentors and mentees join the platform; mentors are shared between programs, offering better matches for mentees</a:t>
            </a:r>
            <a:endParaRPr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401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4446"/>
              </a:buClr>
              <a:buSzPct val="100000"/>
              <a:buChar char="●"/>
            </a:pPr>
            <a:r>
              <a:rPr lang="en-GB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Exclusive matching (self-managed)</a:t>
            </a:r>
            <a:r>
              <a:rPr lang="en-GB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: Mentors and mentees from a program are matched exclusively with each other. The program manager oversees the program</a:t>
            </a:r>
            <a:endParaRPr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  <a:p>
            <a:pPr marL="457200" lvl="0" indent="-33401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204446"/>
              </a:buClr>
              <a:buSzPct val="100000"/>
              <a:buChar char="●"/>
            </a:pPr>
            <a:r>
              <a:rPr lang="en-GB" b="1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Exclusive matching (Wevise-managed)</a:t>
            </a:r>
            <a:r>
              <a:rPr lang="en-GB">
                <a:solidFill>
                  <a:srgbClr val="204446"/>
                </a:solidFill>
                <a:latin typeface="Noto Sans" panose="020B0502040504020204"/>
                <a:ea typeface="Noto Sans" panose="020B0502040504020204"/>
                <a:cs typeface="Noto Sans" panose="020B0502040504020204"/>
                <a:sym typeface="Noto Sans" panose="020B0502040504020204"/>
              </a:rPr>
              <a:t>: Mentors and mentees from a program are matched exclusively with each other. A Wevise program manager oversees the program and reports back results to the organization</a:t>
            </a:r>
            <a:endParaRPr b="1">
              <a:solidFill>
                <a:srgbClr val="204446"/>
              </a:solidFill>
              <a:latin typeface="Noto Sans" panose="020B0502040504020204"/>
              <a:ea typeface="Noto Sans" panose="020B0502040504020204"/>
              <a:cs typeface="Noto Sans" panose="020B0502040504020204"/>
              <a:sym typeface="Noto Sans" panose="020B0502040504020204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1"/>
          <a:srcRect l="7906" t="17877" r="8074"/>
          <a:stretch>
            <a:fillRect/>
          </a:stretch>
        </p:blipFill>
        <p:spPr>
          <a:xfrm>
            <a:off x="500925" y="1411350"/>
            <a:ext cx="628150" cy="6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Google Shape;111;p21"/>
          <p:cNvGraphicFramePr/>
          <p:nvPr/>
        </p:nvGraphicFramePr>
        <p:xfrm>
          <a:off x="96725" y="373488"/>
          <a:ext cx="8983775" cy="4262725"/>
        </p:xfrm>
        <a:graphic>
          <a:graphicData uri="http://schemas.openxmlformats.org/drawingml/2006/table">
            <a:tbl>
              <a:tblPr>
                <a:noFill/>
                <a:tableStyleId>{73E32751-00F5-4D7A-BC9E-7533CAE174FD}</a:tableStyleId>
              </a:tblPr>
              <a:tblGrid>
                <a:gridCol w="1736600"/>
                <a:gridCol w="2461675"/>
                <a:gridCol w="2376050"/>
                <a:gridCol w="2409450"/>
              </a:tblGrid>
              <a:tr h="48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19333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lt1"/>
                          </a:solidFill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Shared mentors</a:t>
                      </a:r>
                      <a:endParaRPr sz="1100" b="1">
                        <a:solidFill>
                          <a:schemeClr val="lt1"/>
                        </a:solidFill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19333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lt1"/>
                          </a:solidFill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Exclusive matching</a:t>
                      </a:r>
                      <a:endParaRPr sz="1100" b="1">
                        <a:solidFill>
                          <a:schemeClr val="lt1"/>
                        </a:solidFill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lt1"/>
                          </a:solidFill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(self-managed)</a:t>
                      </a:r>
                      <a:endParaRPr sz="1100" b="1">
                        <a:solidFill>
                          <a:schemeClr val="lt1"/>
                        </a:solidFill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19333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lt1"/>
                          </a:solidFill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Exclusive matching</a:t>
                      </a:r>
                      <a:endParaRPr sz="1100" b="1">
                        <a:solidFill>
                          <a:schemeClr val="lt1"/>
                        </a:solidFill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lt1"/>
                          </a:solidFill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(Wevise-managed)</a:t>
                      </a:r>
                      <a:endParaRPr sz="1100" b="1">
                        <a:solidFill>
                          <a:schemeClr val="lt1"/>
                        </a:solidFill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193334"/>
                    </a:solidFill>
                  </a:tcPr>
                </a:tc>
              </a:tr>
              <a:tr h="36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Mentor/mentee training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 (asynchronous)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 (determined by company)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X, delivered at beginning of program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</a:tr>
              <a:tr h="36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Best matches provided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EBE5FD"/>
                    </a:solidFill>
                  </a:tcPr>
                </a:tc>
              </a:tr>
              <a:tr h="36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Time saved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10 min/week/pair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15 min/week/pair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30 min/week/pair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</a:tr>
              <a:tr h="48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Experienced mentor program manager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Depends on person in company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EBE5FD"/>
                    </a:solidFill>
                  </a:tcPr>
                </a:tc>
              </a:tr>
              <a:tr h="360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Dashboard provided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X, monthly reports provided as well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</a:tr>
              <a:tr h="48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Scheduling support (coming soon)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EBE5FD"/>
                    </a:solidFill>
                  </a:tcPr>
                </a:tc>
              </a:tr>
              <a:tr h="48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Video conferencing (coming soon)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</a:tr>
              <a:tr h="48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Mentoring session templates (EOY 2024)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X, plus ability to run specific program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X, plus ability to run specific program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solidFill>
                      <a:srgbClr val="EBE5FD"/>
                    </a:solidFill>
                  </a:tcPr>
                </a:tc>
              </a:tr>
              <a:tr h="39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Cost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5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Free, beyond bringing in mentors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Per mentee, per month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Noto Sans" panose="020B0502040504020204"/>
                          <a:ea typeface="Noto Sans" panose="020B0502040504020204"/>
                          <a:cs typeface="Noto Sans" panose="020B0502040504020204"/>
                          <a:sym typeface="Noto Sans" panose="020B0502040504020204"/>
                        </a:rPr>
                        <a:t>Per mentee, per month</a:t>
                      </a:r>
                      <a:endParaRPr sz="1000">
                        <a:latin typeface="Noto Sans" panose="020B0502040504020204"/>
                        <a:ea typeface="Noto Sans" panose="020B0502040504020204"/>
                        <a:cs typeface="Noto Sans" panose="020B0502040504020204"/>
                        <a:sym typeface="Noto Sans" panose="020B0502040504020204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4303425" y="1548200"/>
            <a:ext cx="474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19333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platform</a:t>
            </a:r>
            <a:endParaRPr b="1">
              <a:solidFill>
                <a:srgbClr val="19333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11" y="0"/>
            <a:ext cx="41459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334"/>
        </a:solidFill>
        <a:effectLst/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320125" y="365825"/>
            <a:ext cx="4503763" cy="441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697142" y="770858"/>
            <a:ext cx="3608664" cy="362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3712</Words>
  <Application>WPS Presentation</Application>
  <PresentationFormat/>
  <Paragraphs>153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SimSun</vt:lpstr>
      <vt:lpstr>Wingdings</vt:lpstr>
      <vt:lpstr>Arial</vt:lpstr>
      <vt:lpstr>Helvetica Neue</vt:lpstr>
      <vt:lpstr>Libre Franklin</vt:lpstr>
      <vt:lpstr>Noto Sans</vt:lpstr>
      <vt:lpstr>Microsoft YaHei</vt:lpstr>
      <vt:lpstr>Arial Unicode MS</vt:lpstr>
      <vt:lpstr>Simple Light</vt:lpstr>
      <vt:lpstr>PowerPoint 演示文稿</vt:lpstr>
      <vt:lpstr>PowerPoint 演示文稿</vt:lpstr>
      <vt:lpstr>Why partner with Wevise?</vt:lpstr>
      <vt:lpstr>Mentoring programs are complicated</vt:lpstr>
      <vt:lpstr>Creating a more impactful mentoring program</vt:lpstr>
      <vt:lpstr>Options to fit the needs of your organization</vt:lpstr>
      <vt:lpstr>PowerPoint 演示文稿</vt:lpstr>
      <vt:lpstr>The platform</vt:lpstr>
      <vt:lpstr>PowerPoint 演示文稿</vt:lpstr>
      <vt:lpstr>PowerPoint 演示文稿</vt:lpstr>
      <vt:lpstr>Curated matches based on multiple factors</vt:lpstr>
      <vt:lpstr>PowerPoint 演示文稿</vt:lpstr>
      <vt:lpstr>[video for mentors and mentees]</vt:lpstr>
      <vt:lpstr>PowerPoint 演示文稿</vt:lpstr>
      <vt:lpstr>PowerPoint 演示文稿</vt:lpstr>
      <vt:lpstr>PowerPoint 演示文稿</vt:lpstr>
      <vt:lpstr>Nonprofit pricing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SURFACE</cp:lastModifiedBy>
  <cp:revision>1</cp:revision>
  <dcterms:created xsi:type="dcterms:W3CDTF">2024-05-17T15:25:24Z</dcterms:created>
  <dcterms:modified xsi:type="dcterms:W3CDTF">2024-05-17T15:25:25Z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76EBBF4531B84D05915064C003307CDD_12</vt:lpwstr>
  </property>
  <property fmtid="{D5CDD505-2E9C-101B-9397-08002B2CF9AE}" pid="3" name="KSOProductBuildVer">
    <vt:lpwstr>1033-12.2.0.13472</vt:lpwstr>
  </property>
</Properties>
</file>